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</p:sldMasterIdLst>
  <p:notesMasterIdLst>
    <p:notesMasterId r:id="rId30"/>
  </p:notesMasterIdLst>
  <p:sldIdLst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openxmlformats.org/officeDocument/2006/relationships/slide" Target="slides/slide5.xml"/><Relationship Id="rId36" Type="http://schemas.openxmlformats.org/officeDocument/2006/relationships/slide" Target="slides/slide6.xml"/><Relationship Id="rId37" Type="http://schemas.openxmlformats.org/officeDocument/2006/relationships/slide" Target="slides/slide7.xml"/><Relationship Id="rId38" Type="http://schemas.openxmlformats.org/officeDocument/2006/relationships/slide" Target="slides/slide8.xml"/><Relationship Id="rId39" Type="http://schemas.openxmlformats.org/officeDocument/2006/relationships/slide" Target="slides/slide9.xml"/><Relationship Id="rId40" Type="http://schemas.openxmlformats.org/officeDocument/2006/relationships/slide" Target="slides/slide10.xml"/><Relationship Id="rId41" Type="http://schemas.openxmlformats.org/officeDocument/2006/relationships/slide" Target="slides/slide11.xml"/><Relationship Id="rId42" Type="http://schemas.openxmlformats.org/officeDocument/2006/relationships/slide" Target="slides/slide12.xml"/><Relationship Id="rId43" Type="http://schemas.openxmlformats.org/officeDocument/2006/relationships/slide" Target="slides/slide13.xml"/><Relationship Id="rId44" Type="http://schemas.openxmlformats.org/officeDocument/2006/relationships/slide" Target="slides/slide14.xml"/><Relationship Id="rId45" Type="http://schemas.openxmlformats.org/officeDocument/2006/relationships/slide" Target="slides/slide15.xml"/><Relationship Id="rId46" Type="http://schemas.openxmlformats.org/officeDocument/2006/relationships/slide" Target="slides/slide16.xml"/><Relationship Id="rId47" Type="http://schemas.openxmlformats.org/officeDocument/2006/relationships/slide" Target="slides/slide17.xml"/><Relationship Id="rId48" Type="http://schemas.openxmlformats.org/officeDocument/2006/relationships/slide" Target="slides/slide18.xml"/><Relationship Id="rId49" Type="http://schemas.openxmlformats.org/officeDocument/2006/relationships/slide" Target="slides/slide19.xml"/><Relationship Id="rId50" Type="http://schemas.openxmlformats.org/officeDocument/2006/relationships/slide" Target="slides/slide20.xml"/><Relationship Id="rId51" Type="http://schemas.openxmlformats.org/officeDocument/2006/relationships/slide" Target="slides/slide21.xml"/><Relationship Id="rId52" Type="http://schemas.openxmlformats.org/officeDocument/2006/relationships/slide" Target="slides/slide22.xml"/><Relationship Id="rId53" Type="http://schemas.openxmlformats.org/officeDocument/2006/relationships/slide" Target="slides/slide23.xml"/><Relationship Id="rId54" Type="http://schemas.openxmlformats.org/officeDocument/2006/relationships/slide" Target="slides/slide24.xml"/><Relationship Id="rId55" Type="http://schemas.openxmlformats.org/officeDocument/2006/relationships/slide" Target="slides/slide25.xml"/><Relationship Id="rId56" Type="http://schemas.openxmlformats.org/officeDocument/2006/relationships/slide" Target="slides/slide26.xml"/><Relationship Id="rId57" Type="http://schemas.openxmlformats.org/officeDocument/2006/relationships/slide" Target="slides/slide27.xml"/><Relationship Id="rId58" Type="http://schemas.openxmlformats.org/officeDocument/2006/relationships/slide" Target="slides/slide28.xml"/><Relationship Id="rId59" Type="http://schemas.openxmlformats.org/officeDocument/2006/relationships/slide" Target="slides/slide29.xml"/><Relationship Id="rId60" Type="http://schemas.openxmlformats.org/officeDocument/2006/relationships/slide" Target="slides/slide30.xml"/><Relationship Id="rId61" Type="http://schemas.openxmlformats.org/officeDocument/2006/relationships/slide" Target="slides/slide31.xml"/><Relationship Id="rId62" Type="http://schemas.openxmlformats.org/officeDocument/2006/relationships/slide" Target="slides/slide32.xml"/><Relationship Id="rId63" Type="http://schemas.openxmlformats.org/officeDocument/2006/relationships/slide" Target="slides/slide33.xml"/><Relationship Id="rId64" Type="http://schemas.openxmlformats.org/officeDocument/2006/relationships/slide" Target="slides/slide34.xml"/><Relationship Id="rId65" Type="http://schemas.openxmlformats.org/officeDocument/2006/relationships/slide" Target="slides/slide35.xml"/><Relationship Id="rId66" Type="http://schemas.openxmlformats.org/officeDocument/2006/relationships/slide" Target="slides/slide36.xml"/><Relationship Id="rId67" Type="http://schemas.openxmlformats.org/officeDocument/2006/relationships/slide" Target="slides/slide37.xml"/><Relationship Id="rId68" Type="http://schemas.openxmlformats.org/officeDocument/2006/relationships/slide" Target="slides/slide38.xml"/><Relationship Id="rId69" Type="http://schemas.openxmlformats.org/officeDocument/2006/relationships/slide" Target="slides/slide39.xml"/><Relationship Id="rId70" Type="http://schemas.openxmlformats.org/officeDocument/2006/relationships/slide" Target="slides/slide40.xml"/><Relationship Id="rId71" Type="http://schemas.openxmlformats.org/officeDocument/2006/relationships/slide" Target="slides/slide41.xml"/><Relationship Id="rId72" Type="http://schemas.openxmlformats.org/officeDocument/2006/relationships/slide" Target="slides/slide42.xml"/><Relationship Id="rId73" Type="http://schemas.openxmlformats.org/officeDocument/2006/relationships/slide" Target="slides/slide43.xml"/><Relationship Id="rId74" Type="http://schemas.openxmlformats.org/officeDocument/2006/relationships/slide" Target="slides/slide44.xml"/><Relationship Id="rId75" Type="http://schemas.openxmlformats.org/officeDocument/2006/relationships/slide" Target="slides/slide45.xml"/><Relationship Id="rId76" Type="http://schemas.openxmlformats.org/officeDocument/2006/relationships/slide" Target="slides/slide46.xml"/><Relationship Id="rId77" Type="http://schemas.openxmlformats.org/officeDocument/2006/relationships/slide" Target="slides/slide47.xml"/><Relationship Id="rId78" Type="http://schemas.openxmlformats.org/officeDocument/2006/relationships/slide" Target="slides/slide48.xml"/><Relationship Id="rId79" Type="http://schemas.openxmlformats.org/officeDocument/2006/relationships/slide" Target="slides/slide49.xml"/><Relationship Id="rId80" Type="http://schemas.openxmlformats.org/officeDocument/2006/relationships/slide" Target="slides/slide50.xml"/><Relationship Id="rId81" Type="http://schemas.openxmlformats.org/officeDocument/2006/relationships/slide" Target="slides/slide51.xml"/><Relationship Id="rId82" Type="http://schemas.openxmlformats.org/officeDocument/2006/relationships/slide" Target="slides/slide52.xml"/><Relationship Id="rId83" Type="http://schemas.openxmlformats.org/officeDocument/2006/relationships/slide" Target="slides/slide53.xml"/><Relationship Id="rId84" Type="http://schemas.openxmlformats.org/officeDocument/2006/relationships/slide" Target="slides/slide54.xml"/><Relationship Id="rId85" Type="http://schemas.openxmlformats.org/officeDocument/2006/relationships/slide" Target="slides/slide55.xml"/><Relationship Id="rId86" Type="http://schemas.openxmlformats.org/officeDocument/2006/relationships/slide" Target="slides/slide56.xml"/><Relationship Id="rId87" Type="http://schemas.openxmlformats.org/officeDocument/2006/relationships/slide" Target="slides/slide57.xml"/><Relationship Id="rId88" Type="http://schemas.openxmlformats.org/officeDocument/2006/relationships/slide" Target="slides/slide58.xml"/><Relationship Id="rId89" Type="http://schemas.openxmlformats.org/officeDocument/2006/relationships/slide" Target="slides/slide59.xml"/><Relationship Id="rId90" Type="http://schemas.openxmlformats.org/officeDocument/2006/relationships/slide" Target="slides/slide60.xml"/><Relationship Id="rId91" Type="http://schemas.openxmlformats.org/officeDocument/2006/relationships/slide" Target="slides/slide61.xml"/><Relationship Id="rId92" Type="http://schemas.openxmlformats.org/officeDocument/2006/relationships/slide" Target="slides/slide62.xml"/><Relationship Id="rId93" Type="http://schemas.openxmlformats.org/officeDocument/2006/relationships/slide" Target="slides/slide63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_rels/chart1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0.xlsx"/></Relationships>
</file>

<file path=ppt/charts/_rels/chart1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1.xlsx"/></Relationships>
</file>

<file path=ppt/charts/_rels/chart1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2.xlsx"/></Relationships>
</file>

<file path=ppt/charts/_rels/chart1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3.xlsx"/></Relationships>
</file>

<file path=ppt/charts/_rels/chart1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4.xlsx"/></Relationships>
</file>

<file path=ppt/charts/_rels/chart1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5.xlsx"/></Relationships>
</file>

<file path=ppt/charts/_rels/chart1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6.xlsx"/></Relationships>
</file>

<file path=ppt/charts/_rels/chart1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7.xlsx"/></Relationships>
</file>

<file path=ppt/charts/_rels/chart1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8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9.xlsx"/></Relationships>
</file>

<file path=ppt/charts/_rels/chart2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0.xlsx"/></Relationships>
</file>

<file path=ppt/charts/_rels/chart2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1.xlsx"/></Relationships>
</file>

<file path=ppt/charts/_rels/chart2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2.xlsx"/></Relationships>
</file>

<file path=ppt/charts/_rels/chart2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3.xlsx"/></Relationships>
</file>

<file path=ppt/charts/_rels/chart2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4.xlsx"/></Relationships>
</file>

<file path=ppt/charts/_rels/chart2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5.xlsx"/></Relationships>
</file>

<file path=ppt/charts/_rels/chart2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6.xlsx"/></Relationships>
</file>

<file path=ppt/charts/_rels/chart2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7.xlsx"/></Relationships>
</file>

<file path=ppt/charts/_rels/chart2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8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0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9.xlsx"/></Relationships>
</file>

<file path=ppt/charts/_rels/chart3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0.xlsx"/></Relationships>
</file>

<file path=ppt/charts/_rels/chart3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1.xlsx"/></Relationships>
</file>

<file path=ppt/charts/_rels/chart3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2.xlsx"/></Relationships>
</file>

<file path=ppt/charts/_rels/chart3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3.xlsx"/></Relationships>
</file>

<file path=ppt/charts/_rels/chart3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4.xlsx"/></Relationships>
</file>

<file path=ppt/charts/_rels/chart3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5.xlsx"/></Relationships>
</file>

<file path=ppt/charts/_rels/chart3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6.xlsx"/></Relationships>
</file>

<file path=ppt/charts/_rels/chart3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7.xlsx"/></Relationships>
</file>

<file path=ppt/charts/_rels/chart3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8.xlsx"/></Relationships>
</file>

<file path=ppt/charts/_rels/chart4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5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6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7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8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9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ازکی</c:v>
                </c:pt>
                <c:pt idx="1">
                  <c:v>بیمه دات کام</c:v>
                </c:pt>
                <c:pt idx="2">
                  <c:v>بیمه بازار</c:v>
                </c:pt>
                <c:pt idx="3">
                  <c:v>اسنپ بیمه</c:v>
                </c:pt>
                <c:pt idx="4">
                  <c:v>سایر</c:v>
                </c:pt>
                <c:pt idx="5">
                  <c:v>هیچ کدام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35.33</c:v>
                </c:pt>
                <c:pt idx="1">
                  <c:v>24.19</c:v>
                </c:pt>
                <c:pt idx="2">
                  <c:v>11.71</c:v>
                </c:pt>
                <c:pt idx="3">
                  <c:v>8.66</c:v>
                </c:pt>
                <c:pt idx="4">
                  <c:v>3.9</c:v>
                </c:pt>
                <c:pt idx="5">
                  <c:v>16.21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B-4027-9A4A-C71771CDD9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82784335"/>
        <c:axId val="2082774735"/>
      </c:barChart>
      <c:catAx>
        <c:axId val="208278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74735"/>
        <c:crosses val="autoZero"/>
        <c:auto val="1"/>
        <c:lblAlgn val="ctr"/>
        <c:lblOffset val="100"/>
        <c:noMultiLvlLbl val="0"/>
      </c:catAx>
      <c:valAx>
        <c:axId val="2082774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84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طعم و مزه کشمش این محصول چقدر است؟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0.26</c:v>
                </c:pt>
                <c:pt idx="1">
                  <c:v>0.52</c:v>
                </c:pt>
                <c:pt idx="2">
                  <c:v>0.62</c:v>
                </c:pt>
                <c:pt idx="3">
                  <c:v>0.41</c:v>
                </c:pt>
                <c:pt idx="4">
                  <c:v>0.46</c:v>
                </c:pt>
                <c:pt idx="5">
                  <c:v>0.67</c:v>
                </c:pt>
                <c:pt idx="6">
                  <c:v>1.14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طعم و مزه کشمش این محصول چقدر است؟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</c:v>
                </c:pt>
                <c:pt idx="1">
                  <c:v>10</c:v>
                </c:pt>
                <c:pt idx="2">
                  <c:v>12</c:v>
                </c:pt>
                <c:pt idx="3">
                  <c:v>8</c:v>
                </c:pt>
                <c:pt idx="4">
                  <c:v>9</c:v>
                </c:pt>
                <c:pt idx="5">
                  <c:v>13</c:v>
                </c:pt>
                <c:pt idx="6">
                  <c:v>22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وضعیت ظاهری (له‏ شدگی، ترک‏ خوردگی، شکستگی، دوییدگی) این محصول چقدر است؟</c:v>
                </c:pt>
              </c:strCache>
            </c:strRef>
          </c:tx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0.15</c:v>
                </c:pt>
                <c:pt idx="1">
                  <c:v>0.05</c:v>
                </c:pt>
                <c:pt idx="2">
                  <c:v>0.05</c:v>
                </c:pt>
                <c:pt idx="3">
                  <c:v>0.15</c:v>
                </c:pt>
                <c:pt idx="4">
                  <c:v>0.31</c:v>
                </c:pt>
                <c:pt idx="5">
                  <c:v>0.88</c:v>
                </c:pt>
                <c:pt idx="6">
                  <c:v>0.46</c:v>
                </c:pt>
                <c:pt idx="7">
                  <c:v>0.52</c:v>
                </c:pt>
                <c:pt idx="8">
                  <c:v>0.52</c:v>
                </c:pt>
                <c:pt idx="9">
                  <c:v>0.98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وضعیت ظاهری (له‏ شدگی، ترک‏ خوردگی، شکستگی، دوییدگی) این محصول چقدر است؟</c:v>
                </c:pt>
              </c:strCache>
            </c:strRef>
          </c:tx>
          <c:cat>
            <c:strRef>
              <c:f>Sheet1!$A$2:$A$11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6</c:v>
                </c:pt>
                <c:pt idx="5">
                  <c:v>17</c:v>
                </c:pt>
                <c:pt idx="6">
                  <c:v>9</c:v>
                </c:pt>
                <c:pt idx="7">
                  <c:v>10</c:v>
                </c:pt>
                <c:pt idx="8">
                  <c:v>10</c:v>
                </c:pt>
                <c:pt idx="9">
                  <c:v>19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سهولت مصرف بسته ‏بندی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0.15</c:v>
                </c:pt>
                <c:pt idx="1">
                  <c:v>0.05</c:v>
                </c:pt>
                <c:pt idx="2">
                  <c:v>0.15</c:v>
                </c:pt>
                <c:pt idx="3">
                  <c:v>0.05</c:v>
                </c:pt>
                <c:pt idx="4">
                  <c:v>0.77</c:v>
                </c:pt>
                <c:pt idx="5">
                  <c:v>0.62</c:v>
                </c:pt>
                <c:pt idx="6">
                  <c:v>0.46</c:v>
                </c:pt>
                <c:pt idx="7">
                  <c:v>0.41</c:v>
                </c:pt>
                <c:pt idx="8">
                  <c:v>1.39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سهولت مصرف بسته ‏بندی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  <c:pt idx="4">
                  <c:v>15</c:v>
                </c:pt>
                <c:pt idx="5">
                  <c:v>12</c:v>
                </c:pt>
                <c:pt idx="6">
                  <c:v>9</c:v>
                </c:pt>
                <c:pt idx="7">
                  <c:v>8</c:v>
                </c:pt>
                <c:pt idx="8">
                  <c:v>27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کیفیت دوخت بسته‏ بندی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0.05</c:v>
                </c:pt>
                <c:pt idx="1">
                  <c:v>0.10</c:v>
                </c:pt>
                <c:pt idx="2">
                  <c:v>0.26</c:v>
                </c:pt>
                <c:pt idx="3">
                  <c:v>0.67</c:v>
                </c:pt>
                <c:pt idx="4">
                  <c:v>0.62</c:v>
                </c:pt>
                <c:pt idx="5">
                  <c:v>0.62</c:v>
                </c:pt>
                <c:pt idx="6">
                  <c:v>0.62</c:v>
                </c:pt>
                <c:pt idx="7">
                  <c:v>1.08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کیفیت دوخت بسته‏ بندی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13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21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نظر اطلاعات درج ‏شده روی محصول بر روی بسته ‏بندی چقدر است؟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0.10</c:v>
                </c:pt>
                <c:pt idx="1">
                  <c:v>0.26</c:v>
                </c:pt>
                <c:pt idx="2">
                  <c:v>0.62</c:v>
                </c:pt>
                <c:pt idx="3">
                  <c:v>0.67</c:v>
                </c:pt>
                <c:pt idx="4">
                  <c:v>0.52</c:v>
                </c:pt>
                <c:pt idx="5">
                  <c:v>0.62</c:v>
                </c:pt>
                <c:pt idx="6">
                  <c:v>1.34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نظر اطلاعات درج ‏شده روی محصول بر روی بسته ‏بندی چقدر است؟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9</c:v>
                </c:pt>
                <c:pt idx="6">
                  <c:v>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</c:v>
                </c:pt>
                <c:pt idx="1">
                  <c:v>5</c:v>
                </c:pt>
                <c:pt idx="2">
                  <c:v>12</c:v>
                </c:pt>
                <c:pt idx="3">
                  <c:v>13</c:v>
                </c:pt>
                <c:pt idx="4">
                  <c:v>10</c:v>
                </c:pt>
                <c:pt idx="5">
                  <c:v>12</c:v>
                </c:pt>
                <c:pt idx="6">
                  <c:v>26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سطح تحصیلات خود را مشخص بفرمایید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زیر دیپلم</c:v>
                </c:pt>
                <c:pt idx="1">
                  <c:v>دیپلم</c:v>
                </c:pt>
                <c:pt idx="2">
                  <c:v>کاردانی</c:v>
                </c:pt>
                <c:pt idx="3">
                  <c:v>کارشناسی</c:v>
                </c:pt>
                <c:pt idx="4">
                  <c:v>کارشناسی ارشد</c:v>
                </c:pt>
                <c:pt idx="5">
                  <c:v>دکتری و بالاتر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2.12</c:v>
                </c:pt>
                <c:pt idx="1">
                  <c:v>4.80</c:v>
                </c:pt>
                <c:pt idx="2">
                  <c:v>1.08</c:v>
                </c:pt>
                <c:pt idx="3">
                  <c:v>2.27</c:v>
                </c:pt>
                <c:pt idx="4">
                  <c:v>0.77</c:v>
                </c:pt>
                <c:pt idx="5">
                  <c:v>0.26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 طرح بسته بندی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0.10</c:v>
                </c:pt>
                <c:pt idx="1">
                  <c:v>0.05</c:v>
                </c:pt>
                <c:pt idx="2">
                  <c:v>0.31</c:v>
                </c:pt>
                <c:pt idx="3">
                  <c:v>0.72</c:v>
                </c:pt>
                <c:pt idx="4">
                  <c:v>0.52</c:v>
                </c:pt>
                <c:pt idx="5">
                  <c:v>0.72</c:v>
                </c:pt>
                <c:pt idx="6">
                  <c:v>0.31</c:v>
                </c:pt>
                <c:pt idx="7">
                  <c:v>1.39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 طرح بسته بندی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1</c:v>
                </c:pt>
                <c:pt idx="2">
                  <c:v>6</c:v>
                </c:pt>
                <c:pt idx="3">
                  <c:v>14</c:v>
                </c:pt>
                <c:pt idx="4">
                  <c:v>10</c:v>
                </c:pt>
                <c:pt idx="5">
                  <c:v>14</c:v>
                </c:pt>
                <c:pt idx="6">
                  <c:v>6</c:v>
                </c:pt>
                <c:pt idx="7">
                  <c:v>27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دسترسی به تنوع این محصولات از نظر طعم (وانیل و ...)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0.05</c:v>
                </c:pt>
                <c:pt idx="1">
                  <c:v>0.26</c:v>
                </c:pt>
                <c:pt idx="2">
                  <c:v>0.31</c:v>
                </c:pt>
                <c:pt idx="3">
                  <c:v>0.67</c:v>
                </c:pt>
                <c:pt idx="4">
                  <c:v>0.57</c:v>
                </c:pt>
                <c:pt idx="5">
                  <c:v>0.46</c:v>
                </c:pt>
                <c:pt idx="6">
                  <c:v>0.41</c:v>
                </c:pt>
                <c:pt idx="7">
                  <c:v>1.34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دسترسی به تنوع این محصولات از نظر طعم (وانیل و ...)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5</c:v>
                </c:pt>
                <c:pt idx="2">
                  <c:v>6</c:v>
                </c:pt>
                <c:pt idx="3">
                  <c:v>13</c:v>
                </c:pt>
                <c:pt idx="4">
                  <c:v>11</c:v>
                </c:pt>
                <c:pt idx="5">
                  <c:v>9</c:v>
                </c:pt>
                <c:pt idx="6">
                  <c:v>8</c:v>
                </c:pt>
                <c:pt idx="7">
                  <c:v>26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دسترسی به انواع محصولات (وین‏جوی و ....)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0.10</c:v>
                </c:pt>
                <c:pt idx="1">
                  <c:v>0.10</c:v>
                </c:pt>
                <c:pt idx="2">
                  <c:v>0.21</c:v>
                </c:pt>
                <c:pt idx="3">
                  <c:v>0.26</c:v>
                </c:pt>
                <c:pt idx="4">
                  <c:v>0.46</c:v>
                </c:pt>
                <c:pt idx="5">
                  <c:v>0.67</c:v>
                </c:pt>
                <c:pt idx="6">
                  <c:v>0.83</c:v>
                </c:pt>
                <c:pt idx="7">
                  <c:v>0.46</c:v>
                </c:pt>
                <c:pt idx="8">
                  <c:v>1.03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دسترسی به انواع محصولات (وین‏جوی و ....)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  <c:pt idx="4">
                  <c:v>9</c:v>
                </c:pt>
                <c:pt idx="5">
                  <c:v>13</c:v>
                </c:pt>
                <c:pt idx="6">
                  <c:v>16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قیمت این محصول نسبت به محصولات سایر رقبا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0.10</c:v>
                </c:pt>
                <c:pt idx="1">
                  <c:v>0.10</c:v>
                </c:pt>
                <c:pt idx="2">
                  <c:v>0.10</c:v>
                </c:pt>
                <c:pt idx="3">
                  <c:v>0.31</c:v>
                </c:pt>
                <c:pt idx="4">
                  <c:v>1.03</c:v>
                </c:pt>
                <c:pt idx="5">
                  <c:v>0.46</c:v>
                </c:pt>
                <c:pt idx="6">
                  <c:v>0.46</c:v>
                </c:pt>
                <c:pt idx="7">
                  <c:v>0.31</c:v>
                </c:pt>
                <c:pt idx="8">
                  <c:v>1.24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قیمت این محصول نسبت به محصولات سایر رقبا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6</c:v>
                </c:pt>
                <c:pt idx="4">
                  <c:v>20</c:v>
                </c:pt>
                <c:pt idx="5">
                  <c:v>9</c:v>
                </c:pt>
                <c:pt idx="6">
                  <c:v>9</c:v>
                </c:pt>
                <c:pt idx="7">
                  <c:v>6</c:v>
                </c:pt>
                <c:pt idx="8">
                  <c:v>24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تمایل شما به خرید مجدد این محصول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0.10</c:v>
                </c:pt>
                <c:pt idx="1">
                  <c:v>0.15</c:v>
                </c:pt>
                <c:pt idx="2">
                  <c:v>0.15</c:v>
                </c:pt>
                <c:pt idx="3">
                  <c:v>0.93</c:v>
                </c:pt>
                <c:pt idx="4">
                  <c:v>0.77</c:v>
                </c:pt>
                <c:pt idx="5">
                  <c:v>0.67</c:v>
                </c:pt>
                <c:pt idx="6">
                  <c:v>0.26</c:v>
                </c:pt>
                <c:pt idx="7">
                  <c:v>1.14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تمایل شما به خرید مجدد این محصول چقدر است؟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1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8</c:v>
                </c:pt>
                <c:pt idx="6">
                  <c:v>9</c:v>
                </c:pt>
                <c:pt idx="7">
                  <c:v>10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18</c:v>
                </c:pt>
                <c:pt idx="4">
                  <c:v>15</c:v>
                </c:pt>
                <c:pt idx="5">
                  <c:v>13</c:v>
                </c:pt>
                <c:pt idx="6">
                  <c:v>5</c:v>
                </c:pt>
                <c:pt idx="7">
                  <c:v>22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سطح تحصیلات خود را مشخص بفرمایید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زیر دیپلم</c:v>
                </c:pt>
                <c:pt idx="1">
                  <c:v>دیپلم</c:v>
                </c:pt>
                <c:pt idx="2">
                  <c:v>کاردانی</c:v>
                </c:pt>
                <c:pt idx="3">
                  <c:v>کارشناسی</c:v>
                </c:pt>
                <c:pt idx="4">
                  <c:v>کارشناسی ارشد</c:v>
                </c:pt>
                <c:pt idx="5">
                  <c:v>دکتری و بالاتر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41</c:v>
                </c:pt>
                <c:pt idx="1">
                  <c:v>93</c:v>
                </c:pt>
                <c:pt idx="2">
                  <c:v>21</c:v>
                </c:pt>
                <c:pt idx="3">
                  <c:v>44</c:v>
                </c:pt>
                <c:pt idx="4">
                  <c:v>15</c:v>
                </c:pt>
                <c:pt idx="5">
                  <c:v>5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تمایل شما به تشویق دیگران به خرید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0.10</c:v>
                </c:pt>
                <c:pt idx="1">
                  <c:v>0.05</c:v>
                </c:pt>
                <c:pt idx="2">
                  <c:v>0.05</c:v>
                </c:pt>
                <c:pt idx="3">
                  <c:v>0.36</c:v>
                </c:pt>
                <c:pt idx="4">
                  <c:v>0.67</c:v>
                </c:pt>
                <c:pt idx="5">
                  <c:v>0.72</c:v>
                </c:pt>
                <c:pt idx="6">
                  <c:v>0.72</c:v>
                </c:pt>
                <c:pt idx="7">
                  <c:v>0.26</c:v>
                </c:pt>
                <c:pt idx="8">
                  <c:v>1.24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تمایل شما به تشویق دیگران به خرید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7</c:v>
                </c:pt>
                <c:pt idx="4">
                  <c:v>13</c:v>
                </c:pt>
                <c:pt idx="5">
                  <c:v>14</c:v>
                </c:pt>
                <c:pt idx="6">
                  <c:v>14</c:v>
                </c:pt>
                <c:pt idx="7">
                  <c:v>5</c:v>
                </c:pt>
                <c:pt idx="8">
                  <c:v>24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حشرات موذی در محصول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4.03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حشرات موذی در محصول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78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جسم خارجی مانند: ذرات فلزی، مو، پلاستیک، نخ گونی، چسب نواری و ... در محصول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0.15</c:v>
                </c:pt>
                <c:pt idx="1">
                  <c:v>4.08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جسم خارجی مانند: ذرات فلزی، مو، پلاستیک، نخ گونی، چسب نواری و ... در محصول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</c:v>
                </c:pt>
                <c:pt idx="1">
                  <c:v>79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بر اثر مصرف این محصول، دچار مسمومیت غذایی شده اید؟</c:v>
                </c:pt>
              </c:strCache>
            </c:strRef>
          </c:tx>
          <c:cat>
            <c:strRef>
              <c:f>Sheet1!$A$2:$A$2</c:f>
              <c:strCache>
                <c:ptCount val="1"/>
                <c:pt idx="0">
                  <c:v>خیر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4.24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بر اثر مصرف این محصول، دچار مسمومیت غذایی شده اید؟</c:v>
                </c:pt>
              </c:strCache>
            </c:strRef>
          </c:tx>
          <c:cat>
            <c:strRef>
              <c:f>Sheet1!$A$2:$A$2</c:f>
              <c:strCache>
                <c:ptCount val="1"/>
                <c:pt idx="0">
                  <c:v>خیر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82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کپک‏زدگی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0.31</c:v>
                </c:pt>
                <c:pt idx="1">
                  <c:v>3.93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تا کنون در هنگام باز کردن این محصول، کپک‏زدگی مشاهده کرده 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بله</c:v>
                </c:pt>
                <c:pt idx="1">
                  <c:v>خیر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76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دسته شغلی خود را مشخص بفرمایید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شاغل بخش خصوصی</c:v>
                </c:pt>
                <c:pt idx="1">
                  <c:v>شاغل بخش دولتی</c:v>
                </c:pt>
                <c:pt idx="2">
                  <c:v>بازنشسته</c:v>
                </c:pt>
                <c:pt idx="3">
                  <c:v>آزاد</c:v>
                </c:pt>
                <c:pt idx="4">
                  <c:v>دانشجو</c:v>
                </c:pt>
                <c:pt idx="5">
                  <c:v>خانه‌دار</c:v>
                </c:pt>
                <c:pt idx="6">
                  <c:v>سرباز</c:v>
                </c:pt>
                <c:pt idx="7">
                  <c:v>بیکار</c:v>
                </c:pt>
                <c:pt idx="8">
                  <c:v>سایر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1.19</c:v>
                </c:pt>
                <c:pt idx="1">
                  <c:v>0.88</c:v>
                </c:pt>
                <c:pt idx="2">
                  <c:v>0.15</c:v>
                </c:pt>
                <c:pt idx="3">
                  <c:v>2.58</c:v>
                </c:pt>
                <c:pt idx="4">
                  <c:v>1.81</c:v>
                </c:pt>
                <c:pt idx="5">
                  <c:v>2.27</c:v>
                </c:pt>
                <c:pt idx="6">
                  <c:v>0.15</c:v>
                </c:pt>
                <c:pt idx="7">
                  <c:v>1.55</c:v>
                </c:pt>
                <c:pt idx="8">
                  <c:v>0.62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دسته شغلی خود را مشخص بفرمایید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شاغل بخش خصوصی</c:v>
                </c:pt>
                <c:pt idx="1">
                  <c:v>شاغل بخش دولتی</c:v>
                </c:pt>
                <c:pt idx="2">
                  <c:v>بازنشسته</c:v>
                </c:pt>
                <c:pt idx="3">
                  <c:v>آزاد</c:v>
                </c:pt>
                <c:pt idx="4">
                  <c:v>دانشجو</c:v>
                </c:pt>
                <c:pt idx="5">
                  <c:v>خانه‌دار</c:v>
                </c:pt>
                <c:pt idx="6">
                  <c:v>سرباز</c:v>
                </c:pt>
                <c:pt idx="7">
                  <c:v>بیکار</c:v>
                </c:pt>
                <c:pt idx="8">
                  <c:v>سایر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23</c:v>
                </c:pt>
                <c:pt idx="1">
                  <c:v>17</c:v>
                </c:pt>
                <c:pt idx="2">
                  <c:v>3</c:v>
                </c:pt>
                <c:pt idx="3">
                  <c:v>50</c:v>
                </c:pt>
                <c:pt idx="4">
                  <c:v>35</c:v>
                </c:pt>
                <c:pt idx="5">
                  <c:v>44</c:v>
                </c:pt>
                <c:pt idx="6">
                  <c:v>3</c:v>
                </c:pt>
                <c:pt idx="7">
                  <c:v>30</c:v>
                </c:pt>
                <c:pt idx="8">
                  <c:v>12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آیا شما بیسکوئیت وین جوی کشمشی برند زر کام در شش ماه گذشته استفاده کرده‌اید؟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خیر</c:v>
                </c:pt>
                <c:pt idx="1">
                  <c:v>بله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7.13</c:v>
                </c:pt>
                <c:pt idx="1">
                  <c:v>4.03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آیا شما بیسکوئیت وین جوی کشمشی برند زر کام در شش ماه گذشته استفاده کرده‌اید؟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خیر</c:v>
                </c:pt>
                <c:pt idx="1">
                  <c:v>بله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138</c:v>
                </c:pt>
                <c:pt idx="1">
                  <c:v>78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طعم و مزه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0.10</c:v>
                </c:pt>
                <c:pt idx="1">
                  <c:v>0.10</c:v>
                </c:pt>
                <c:pt idx="2">
                  <c:v>0.05</c:v>
                </c:pt>
                <c:pt idx="3">
                  <c:v>0.15</c:v>
                </c:pt>
                <c:pt idx="4">
                  <c:v>0.77</c:v>
                </c:pt>
                <c:pt idx="5">
                  <c:v>0.46</c:v>
                </c:pt>
                <c:pt idx="6">
                  <c:v>0.62</c:v>
                </c:pt>
                <c:pt idx="7">
                  <c:v>0.31</c:v>
                </c:pt>
                <c:pt idx="8">
                  <c:v>1.60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</c:pieChart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میزان رضایت شما از طعم و مزه این محصول چقدر است؟</c:v>
                </c:pt>
              </c:strCache>
            </c:strRef>
          </c:tx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15</c:v>
                </c:pt>
                <c:pt idx="5">
                  <c:v>9</c:v>
                </c:pt>
                <c:pt idx="6">
                  <c:v>12</c:v>
                </c:pt>
                <c:pt idx="7">
                  <c:v>6</c:v>
                </c:pt>
                <c:pt idx="8">
                  <c:v>31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F8ABC851-B697-489E-A54B-B8D5BACF6C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8BC149F-48BB-4021-82E3-80315084996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19C591A-1208-4B95-B92A-07E5E9BA91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B366A590-502E-4B7F-8312-7256A729E0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909DAF6C-9DC4-4964-A845-63E2B48DA31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363C5434-7EEE-468D-AD08-EC0022CCFF9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F4A1FCBB-DE7F-454D-8D3B-8631CF23FD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CFA8E65-AC4E-48A1-B40F-13758AA4EA9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E4FB735-05C4-46F3-A81F-C193D4F9BD6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E722E9E0-98F3-4EA1-9CD2-A19DE1E819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00D099B-5693-4030-B2ED-9A909CD639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3"/>
          </p:nvPr>
        </p:nvSpPr>
        <p:spPr/>
        <p:txBody>
          <a:bodyPr/>
          <a:lstStyle/>
          <a:p>
            <a:fld id="{BDD09C19-DC13-4ECB-BB03-C4A6B0A046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E56F4558-2901-4895-90E5-5FC799EDE2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6"/>
          </p:nvPr>
        </p:nvSpPr>
        <p:spPr/>
        <p:txBody>
          <a:bodyPr/>
          <a:lstStyle/>
          <a:p>
            <a:fld id="{208B2348-3FE3-47A3-9AF3-E77771C99EC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D7F06B3-DAAF-45D6-A980-CAC18CB9BE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CF5D97D-FEDD-49A1-BDC8-8D74949369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3DBE97E-15FA-4A22-B605-11DDF523ED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118696B-D2AA-4DE0-95AF-B9E0407F6BD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C8376697-EB6D-4EF1-AA67-4104982FBFA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9837B0B-EF63-4986-A557-33E16F97A72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8C70B2C-0724-4CED-BBD4-F1580A1C4A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2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2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;g34a02e3c7ee_1_403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7;g34a02e3c7ee_1_403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5;g34a02e3c7ee_1_452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67;g34a02e3c7ee_1_452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68;g34a02e3c7ee_1_452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69;g34a02e3c7ee_1_45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Google Shape;70;g34a02e3c7ee_1_45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AA8C8A9-0CCF-473E-99E8-604298F2A5E2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D9F4EA7-5DAC-4F1B-9989-9FCB646333D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07;p28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108;p28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110;p28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56" name="Google Shape;111;p28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sldNum" idx="2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771E95B-2AEE-4C8B-9C5E-752AD04FB373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EED9DF-162C-4E7B-B652-82EC883C8F7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BDFEBB3-A65F-4A6C-B0AF-B1F5467FD37C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3FDAFA2-0329-422E-A376-E91DABAEFFF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13;p29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70" name="Google Shape;114;p29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15;p29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17;p29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73" name="Google Shape;118;p29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Google Shape;119;p29" descr="A screen shot of a computer&#10;&#10;Description automatically generated"/>
          <p:cNvPicPr/>
          <p:nvPr/>
        </p:nvPicPr>
        <p:blipFill>
          <a:blip r:embed="rId6"/>
          <a:srcRect l="8333" r="12520" b="6317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ldNum" idx="3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95CF2B4-C9EB-4E0F-ABBE-5B20DD036A83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23;p27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24;p27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7080C1-5794-470B-8B81-2ABCE1F0F3D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440" cy="275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FB028E-F011-46F8-9239-DEC2FC8E05B1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A5F0E35-6491-4981-9FBF-73D3D5683C8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1;p32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2;p32"/>
          <p:cNvPicPr/>
          <p:nvPr/>
        </p:nvPicPr>
        <p:blipFill>
          <a:blip r:embed="rId4"/>
          <a:srcRect l="31241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3;p32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4;p32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5;p3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Google Shape;146;p3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02D87F8-D7EF-4241-9D77-147FF9BBE34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49;p33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0;p33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1;p33"/>
          <p:cNvPicPr/>
          <p:nvPr/>
        </p:nvPicPr>
        <p:blipFill>
          <a:blip r:embed="rId5"/>
          <a:srcRect b="43199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52;p33"/>
          <p:cNvPicPr/>
          <p:nvPr/>
        </p:nvPicPr>
        <p:blipFill>
          <a:blip r:embed="rId5"/>
          <a:srcRect t="60242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53;p33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54;p33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sldNum" idx="4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36D6613-E674-40F5-9B8C-FEBD0734F05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56;p34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58;p34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59;p34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60;p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61;p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DBB0D63-36B9-44BD-A3BA-8092C86538E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ftr" idx="4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1" name="PlaceHolder 2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2267059-4550-4851-9937-99689D420D1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03EF908-3325-48F3-B13C-C427BAF3FE8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D459545-D074-4A86-8E01-611E37E14BE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9;g34a02e3c7ee_1_406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14" name="Google Shape;20;g34a02e3c7ee_1_406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22;g34a02e3c7ee_1_406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16" name="Google Shape;23;g34a02e3c7ee_1_406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8B47B25D-FE57-4F4B-B550-EEA201BE41CB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5;g34a02e3c7ee_1_412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19" name="Google Shape;26;g34a02e3c7ee_1_412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20" name="Google Shape;27;g34a02e3c7ee_1_412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9;g34a02e3c7ee_1_412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22" name="Google Shape;30;g34a02e3c7ee_1_412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Google Shape;31;g34a02e3c7ee_1_412" descr="A screen shot of a computer&#10;&#10;Description automatically generated"/>
          <p:cNvPicPr/>
          <p:nvPr/>
        </p:nvPicPr>
        <p:blipFill>
          <a:blip r:embed="rId6"/>
          <a:srcRect l="8333" r="12516" b="6313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0BB41CFE-8217-4554-AFBC-892A4D858694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8C9822A-558D-41BF-8C5A-09DC4118901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50;g34a02e3c7ee_1_434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29" name="Google Shape;51;g34a02e3c7ee_1_434"/>
          <p:cNvPicPr/>
          <p:nvPr/>
        </p:nvPicPr>
        <p:blipFill>
          <a:blip r:embed="rId4"/>
          <a:srcRect l="31237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52;g34a02e3c7ee_1_434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53;g34a02e3c7ee_1_434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32" name="Google Shape;54;g34a02e3c7ee_1_4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Google Shape;55;g34a02e3c7ee_1_4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0CDA4CA-76BE-457A-9F0B-9B017DFCEA9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58;g34a02e3c7ee_1_444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38" name="Google Shape;59;g34a02e3c7ee_1_444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39" name="Google Shape;60;g34a02e3c7ee_1_444"/>
          <p:cNvPicPr/>
          <p:nvPr/>
        </p:nvPicPr>
        <p:blipFill>
          <a:blip r:embed="rId5"/>
          <a:srcRect b="43203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61;g34a02e3c7ee_1_444"/>
          <p:cNvPicPr/>
          <p:nvPr/>
        </p:nvPicPr>
        <p:blipFill>
          <a:blip r:embed="rId5"/>
          <a:srcRect t="60246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62;g34a02e3c7ee_1_44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63;g34a02e3c7ee_1_44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13EF0A8-E748-47EF-ACE0-913BD3A95B3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5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8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9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0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8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9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0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3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hyperlink" Target="https://app.sanjup.co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5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6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8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9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0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1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3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4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5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6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8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9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95;g34a02e3c7ee_1_391"/>
          <p:cNvPicPr/>
          <p:nvPr/>
        </p:nvPicPr>
        <p:blipFill>
          <a:blip r:embed="rId3"/>
          <a:stretch/>
        </p:blipFill>
        <p:spPr>
          <a:xfrm>
            <a:off x="7077240" y="1936800"/>
            <a:ext cx="3771000" cy="1869480"/>
          </a:xfrm>
          <a:prstGeom prst="rect">
            <a:avLst/>
          </a:prstGeom>
          <a:ln w="0">
            <a:noFill/>
          </a:ln>
        </p:spPr>
      </p:pic>
      <p:sp>
        <p:nvSpPr>
          <p:cNvPr id="114" name="Google Shape;196;g34a02e3c7ee_1_ 1"/>
          <p:cNvSpPr/>
          <p:nvPr/>
        </p:nvSpPr>
        <p:spPr>
          <a:xfrm>
            <a:off x="0" y="4025880"/>
            <a:ext cx="12191400" cy="7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4400" b="0" strike="noStrike" spc="-1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Google Shape;197;g34a02e3c7ee_1_ 1"/>
          <p:cNvPicPr/>
          <p:nvPr/>
        </p:nvPicPr>
        <p:blipFill>
          <a:blip r:embed="rId4"/>
          <a:stretch/>
        </p:blipFill>
        <p:spPr>
          <a:xfrm>
            <a:off x="1559520" y="2090880"/>
            <a:ext cx="3790080" cy="156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27432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شاغل بخش خصوصی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شاغل بخش دولتی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بازنشسته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آزاد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دانشجو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15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خانه‌دار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سرباز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بیکار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سایر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9144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خیر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56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بله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30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27432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15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429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48;g3250dd425eb_0_81"/>
          <p:cNvSpPr/>
          <p:nvPr/>
        </p:nvSpPr>
        <p:spPr>
          <a:xfrm>
            <a:off x="610920" y="1453680"/>
            <a:ext cx="10969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کدام یک از وب‌سایت‌های خرید و مقایسه آنلاین دیگر بیمه را که در زیر آمده می‌شناسید؟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249;g3250dd425eb_0_ 1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250;g3250dd425eb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19" name="Google Shape;251;g3250dd425eb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sldNum" idx="48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AE2D84E-3D2C-417A-9F06-86053FEDB7C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23B764-B350-F56E-5B6B-2E1A17FF2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109926"/>
              </p:ext>
            </p:extLst>
          </p:nvPr>
        </p:nvGraphicFramePr>
        <p:xfrm>
          <a:off x="2420678" y="2012399"/>
          <a:ext cx="7350044" cy="4464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249381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249381"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49381"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249381"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249381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49381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249381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249381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249381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249381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24939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27432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048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412;g34d486d6429_0_152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413;g34d486d6429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4" name="Google Shape;414;g34d486d6429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5" name="PlaceHolder 1"/>
          <p:cNvSpPr>
            <a:spLocks noGrp="1"/>
          </p:cNvSpPr>
          <p:nvPr>
            <p:ph type="sldNum" idx="49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E2A0DFC-3808-45F3-B4FC-757B8879199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26" name="Google Shape;416;g34d486d6429_0_ 1"/>
          <p:cNvGraphicFramePr/>
          <p:nvPr/>
        </p:nvGraphicFramePr>
        <p:xfrm>
          <a:off x="216720" y="2022840"/>
          <a:ext cx="11758320" cy="4387680"/>
        </p:xfrm>
        <a:graphic>
          <a:graphicData uri="http://schemas.openxmlformats.org/drawingml/2006/table">
            <a:tbl>
              <a:tblPr/>
              <a:tblGrid>
                <a:gridCol w="149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به تفکیک سن و جنسیت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25-35 </a:t>
                      </a:r>
                      <a:r>
                        <a:rPr lang="en-US" sz="1700" b="0" strike="noStrike" spc="-1" dirty="0" err="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سال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36-45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46-55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56-65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بالای </a:t>
                      </a: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66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مرد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زن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گزینه‌ها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(465)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(584)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C (333)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D (96)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E (50)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(968)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(560)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4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ازکی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42.37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41.60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39.76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34.37%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46.77%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41.38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40.72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اسنپ بیمه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9.24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8.92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5.47%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4.84%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10.25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بازار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10.85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7.03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11.36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14.06%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3.23%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10.19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8.17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دات کام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23.61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25.51%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24.75%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21.88%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20.97%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25.61%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22.18%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هیچ‌کدام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13.93%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15.49%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15.21%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24.22%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24.19%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14.10%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18.68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7" name="Google Shape;417;g34d486d6429_0_ 1"/>
          <p:cNvSpPr/>
          <p:nvPr/>
        </p:nvSpPr>
        <p:spPr>
          <a:xfrm>
            <a:off x="1501920" y="1455840"/>
            <a:ext cx="9187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در یک ماه گذشته تبلیغات کدام یک از این شرکت ها را دیده‌اید؟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429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048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048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600" cy="573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r" rtl="1">
              <a:lnSpc>
                <a:spcPct val="150000"/>
              </a:lnSpc>
              <a:buNone/>
              <a:tabLst>
                <a:tab pos="0" algn="l"/>
              </a:tabLst>
            </a:pPr>
            <a:r>
              <a:rPr lang="fa-IR" sz="3100" b="0" strike="noStrike" spc="-1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lang="en-US" sz="3100" b="0" strike="noStrike" spc="-1">
                <a:solidFill>
                  <a:schemeClr val="dk1"/>
                </a:solidFill>
                <a:latin typeface="Vazirmatn"/>
                <a:ea typeface="Vazirmatn"/>
              </a:rPr>
              <a:t>20 دقیقـــــه!!</a:t>
            </a:r>
            <a:br>
              <a:rPr sz="3600"/>
            </a:br>
            <a:r>
              <a:rPr lang="fa-IR" sz="1800" b="0" strike="noStrike" spc="-1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lang="en-US" sz="1800" b="0" strike="noStrike" spc="-1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474;p15"/>
          <p:cNvPicPr/>
          <p:nvPr/>
        </p:nvPicPr>
        <p:blipFill>
          <a:blip r:embed="rId3"/>
          <a:srcRect l="15134" r="15134"/>
          <a:stretch/>
        </p:blipFill>
        <p:spPr>
          <a:xfrm>
            <a:off x="711360" y="2111400"/>
            <a:ext cx="5433120" cy="338076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30" name="Google Shape;475;p15">
            <a:hlinkClick r:id="rId4"/>
          </p:cNvPr>
          <p:cNvSpPr/>
          <p:nvPr/>
        </p:nvSpPr>
        <p:spPr>
          <a:xfrm>
            <a:off x="7437240" y="3614400"/>
            <a:ext cx="4042800" cy="68004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fa-IR" sz="2000" b="1" strike="noStrike" spc="-1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476;p15"/>
          <p:cNvSpPr/>
          <p:nvPr/>
        </p:nvSpPr>
        <p:spPr>
          <a:xfrm>
            <a:off x="7660800" y="3874680"/>
            <a:ext cx="300240" cy="15948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9960" rIns="90000" bIns="3996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132" name="Google Shape;477;p15" descr="Stopwatch with solid fill"/>
          <p:cNvPicPr/>
          <p:nvPr/>
        </p:nvPicPr>
        <p:blipFill>
          <a:blip r:embed="rId5"/>
          <a:stretch/>
        </p:blipFill>
        <p:spPr>
          <a:xfrm>
            <a:off x="7323480" y="140724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478;p15"/>
          <p:cNvPicPr/>
          <p:nvPr/>
        </p:nvPicPr>
        <p:blipFill>
          <a:blip r:embed="rId6"/>
          <a:stretch/>
        </p:blipFill>
        <p:spPr>
          <a:xfrm>
            <a:off x="-65520" y="0"/>
            <a:ext cx="3565080" cy="176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27432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27432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11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048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27432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0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0" y="4572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>
                <a:latin typeface="Vazir"/>
              </a:rPr>
              <a:t>به نام خدا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9144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بله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خیر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30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9144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بله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خیر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30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13716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r>
                        <a:t>خیر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31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914400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بله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t>خیر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28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0" y="457200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>
                <a:latin typeface="Vazir"/>
              </a:rPr>
              <a:t>پایان ارائه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914400" y="914400"/>
          <a:ext cx="7315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</a:tblGrid>
              <a:tr h="391885">
                <a:tc>
                  <a:txBody>
                    <a:bodyPr/>
                    <a:lstStyle/>
                    <a:p>
                      <a:r>
                        <a:t>پاسخ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تعداد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مرد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زن</a:t>
                      </a:r>
                    </a:p>
                  </a:txBody>
                  <a:tcPr/>
                </a:tc>
              </a:tr>
              <a:tr h="391885">
                <a:tc>
                  <a:txBody>
                    <a:bodyPr/>
                    <a:lstStyle/>
                    <a:p>
                      <a:r>
                        <a:t>زیر دیپلم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</a:t>
                      </a:r>
                    </a:p>
                  </a:txBody>
                  <a:tcPr/>
                </a:tc>
              </a:tr>
              <a:tr h="391885">
                <a:tc>
                  <a:txBody>
                    <a:bodyPr/>
                    <a:lstStyle/>
                    <a:p>
                      <a:r>
                        <a:t>دیپلم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38</a:t>
                      </a:r>
                    </a:p>
                  </a:txBody>
                  <a:tcPr/>
                </a:tc>
              </a:tr>
              <a:tr h="391885">
                <a:tc>
                  <a:txBody>
                    <a:bodyPr/>
                    <a:lstStyle/>
                    <a:p>
                      <a:r>
                        <a:t>کاردانی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/>
                </a:tc>
              </a:tr>
              <a:tr h="391885">
                <a:tc>
                  <a:txBody>
                    <a:bodyPr/>
                    <a:lstStyle/>
                    <a:p>
                      <a:r>
                        <a:t>کارشناسی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</a:t>
                      </a:r>
                    </a:p>
                  </a:txBody>
                  <a:tcPr/>
                </a:tc>
              </a:tr>
              <a:tr h="391885">
                <a:tc>
                  <a:txBody>
                    <a:bodyPr/>
                    <a:lstStyle/>
                    <a:p>
                      <a:r>
                        <a:t>کارشناسی ارشد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  <a:tr h="391890">
                <a:tc>
                  <a:txBody>
                    <a:bodyPr/>
                    <a:lstStyle/>
                    <a:p>
                      <a:r>
                        <a:t>دکتری و بالاتر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457200" y="1371600"/>
          <a:ext cx="82296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1371600" y="1371600"/>
          <a:ext cx="6400800" cy="50292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221</Words>
  <Application>Microsoft Office PowerPoint</Application>
  <PresentationFormat>Widescreen</PresentationFormat>
  <Paragraphs>69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4</vt:i4>
      </vt:variant>
    </vt:vector>
  </HeadingPairs>
  <TitlesOfParts>
    <vt:vector size="36" baseType="lpstr">
      <vt:lpstr>Arial</vt:lpstr>
      <vt:lpstr>Roboto Light</vt:lpstr>
      <vt:lpstr>Symbol</vt:lpstr>
      <vt:lpstr>Times New Roman</vt:lpstr>
      <vt:lpstr>Vazirmatn</vt:lpstr>
      <vt:lpstr>Vazirmatn Medium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کمتـــــــر از 20 دقیقـــــه!! تا دریافت اولین نظرات مردم فاصله دارید...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pariya eskandari</dc:creator>
  <dc:description/>
  <cp:lastModifiedBy>amirali habashizadeh</cp:lastModifiedBy>
  <cp:revision>4</cp:revision>
  <dcterms:created xsi:type="dcterms:W3CDTF">2023-09-23T10:18:23Z</dcterms:created>
  <dcterms:modified xsi:type="dcterms:W3CDTF">2025-05-03T12:45:45Z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28</vt:i4>
  </property>
  <property fmtid="{D5CDD505-2E9C-101B-9397-08002B2CF9AE}" pid="3" name="PresentationFormat">
    <vt:lpwstr>Widescreen</vt:lpwstr>
  </property>
  <property fmtid="{D5CDD505-2E9C-101B-9397-08002B2CF9AE}" pid="4" name="Slides">
    <vt:i4>28</vt:i4>
  </property>
</Properties>
</file>